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.tif>
</file>

<file path=ppt/media/image10.tif>
</file>

<file path=ppt/media/image11.tif>
</file>

<file path=ppt/media/image12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Front view of a red Ducati motorcycle against a black background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rofile view of a red Ducati motorcycle"/>
          <p:cNvSpPr/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ont view of a red Ducati motorcycle"/>
          <p:cNvSpPr/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ont view of a red Ducati motorcycle"/>
          <p:cNvSpPr/>
          <p:nvPr>
            <p:ph type="pic" sz="half" idx="21"/>
          </p:nvPr>
        </p:nvSpPr>
        <p:spPr>
          <a:xfrm>
            <a:off x="11814854" y="3233783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lose-up of Ducati motorcycle engine components"/>
          <p:cNvSpPr/>
          <p:nvPr>
            <p:ph type="pic" sz="half" idx="21"/>
          </p:nvPr>
        </p:nvSpPr>
        <p:spPr>
          <a:xfrm>
            <a:off x="12420509" y="5714207"/>
            <a:ext cx="11023601" cy="8255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Close-up of Ducati motorcycle gas cap"/>
          <p:cNvSpPr/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lack and white photo of Ducati motorcycle engine components"/>
          <p:cNvSpPr/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jeremydmiller.com" TargetMode="External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 Contrarian View of Software Architectur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Contrarian View of Software Architecture</a:t>
            </a:r>
          </a:p>
        </p:txBody>
      </p:sp>
      <p:sp>
        <p:nvSpPr>
          <p:cNvPr id="120" name="May 24th, 2023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May 24th, 2023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rescriptive Code templa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Prescriptive Code templates</a:t>
            </a:r>
          </a:p>
        </p:txBody>
      </p:sp>
      <p:sp>
        <p:nvSpPr>
          <p:cNvPr id="156" name="Consistency is good!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Consistency is good!</a:t>
            </a:r>
          </a:p>
          <a:p>
            <a:pPr/>
            <a:r>
              <a:t>Except when it doesn’t work</a:t>
            </a:r>
          </a:p>
          <a:p>
            <a:pPr/>
            <a:r>
              <a:t>Unnecessary pass throughs</a:t>
            </a:r>
          </a:p>
          <a:p>
            <a:pPr/>
            <a:r>
              <a:t>Bloated classes and methods</a:t>
            </a:r>
          </a:p>
          <a:p>
            <a:pPr/>
            <a:r>
              <a:t>Naively organizing by entity</a:t>
            </a:r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24706" y="3843800"/>
            <a:ext cx="11402436" cy="97689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Empower think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Empower thinking</a:t>
            </a:r>
          </a:p>
        </p:txBody>
      </p:sp>
      <p:sp>
        <p:nvSpPr>
          <p:cNvPr id="160" name="Prescriptive approaches can short circuit thinking…"/>
          <p:cNvSpPr txBox="1"/>
          <p:nvPr>
            <p:ph type="body" sz="half" idx="1"/>
          </p:nvPr>
        </p:nvSpPr>
        <p:spPr>
          <a:xfrm>
            <a:off x="12691398" y="3910514"/>
            <a:ext cx="11049001" cy="8864601"/>
          </a:xfrm>
          <a:prstGeom prst="rect">
            <a:avLst/>
          </a:prstGeom>
        </p:spPr>
        <p:txBody>
          <a:bodyPr/>
          <a:lstStyle/>
          <a:p>
            <a:pPr/>
            <a:r>
              <a:t>Prescriptive approaches can short circuit thinking</a:t>
            </a:r>
          </a:p>
          <a:p>
            <a:pPr/>
            <a:r>
              <a:t>Decision tree of approaches</a:t>
            </a:r>
          </a:p>
          <a:p>
            <a:pPr/>
            <a:r>
              <a:t>Explain the “Why”</a:t>
            </a:r>
          </a:p>
          <a:p>
            <a:pPr/>
            <a:r>
              <a:t>Actively vary code structures by use case when necessary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8695" y="5032706"/>
            <a:ext cx="11636669" cy="64699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What is best in lif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best in life?</a:t>
            </a:r>
          </a:p>
        </p:txBody>
      </p:sp>
      <p:sp>
        <p:nvSpPr>
          <p:cNvPr id="164" name="Keeping closely related code together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73201" indent="-473201" defTabSz="668655">
              <a:spcBef>
                <a:spcPts val="4200"/>
              </a:spcBef>
              <a:defRPr sz="4212"/>
            </a:pPr>
            <a:r>
              <a:t>Keeping closely related code together</a:t>
            </a:r>
          </a:p>
          <a:p>
            <a:pPr marL="473201" indent="-473201" defTabSz="668655">
              <a:spcBef>
                <a:spcPts val="4200"/>
              </a:spcBef>
              <a:defRPr sz="4212"/>
            </a:pPr>
            <a:r>
              <a:t>Effective test automation coverage</a:t>
            </a:r>
          </a:p>
          <a:p>
            <a:pPr marL="473201" indent="-473201" defTabSz="668655">
              <a:spcBef>
                <a:spcPts val="4200"/>
              </a:spcBef>
              <a:defRPr sz="4212"/>
            </a:pPr>
            <a:r>
              <a:t>Low ceremony code</a:t>
            </a:r>
          </a:p>
          <a:p>
            <a:pPr marL="473201" indent="-473201" defTabSz="668655">
              <a:spcBef>
                <a:spcPts val="4200"/>
              </a:spcBef>
              <a:defRPr sz="4212"/>
            </a:pPr>
            <a:r>
              <a:t>Learning environment</a:t>
            </a:r>
          </a:p>
          <a:p>
            <a:pPr marL="473201" indent="-473201" defTabSz="668655">
              <a:spcBef>
                <a:spcPts val="4200"/>
              </a:spcBef>
              <a:defRPr sz="4212"/>
            </a:pPr>
            <a:r>
              <a:t>Modularity between features</a:t>
            </a:r>
          </a:p>
          <a:p>
            <a:pPr marL="473201" indent="-473201" defTabSz="668655">
              <a:spcBef>
                <a:spcPts val="4200"/>
              </a:spcBef>
              <a:defRPr sz="4212"/>
            </a:pPr>
            <a:r>
              <a:t>Keeping infrastructure out of business or workflow logic</a:t>
            </a:r>
          </a:p>
          <a:p>
            <a:pPr marL="473201" indent="-473201" defTabSz="668655">
              <a:spcBef>
                <a:spcPts val="4200"/>
              </a:spcBef>
              <a:defRPr sz="4212"/>
            </a:pPr>
            <a:r>
              <a:t>Technologies that are friendly with integration testing</a:t>
            </a:r>
          </a:p>
        </p:txBody>
      </p:sp>
      <p:pic>
        <p:nvPicPr>
          <p:cNvPr id="16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55325" y="3838060"/>
            <a:ext cx="10481748" cy="69878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Vertical sli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Vertical slices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6267" y="3382224"/>
            <a:ext cx="11377566" cy="97709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Abstracting the databa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Abstracting the database</a:t>
            </a:r>
          </a:p>
        </p:txBody>
      </p:sp>
      <p:sp>
        <p:nvSpPr>
          <p:cNvPr id="171" name="Value added abstractions can be good…"/>
          <p:cNvSpPr txBox="1"/>
          <p:nvPr>
            <p:ph type="body" sz="half" idx="1"/>
          </p:nvPr>
        </p:nvSpPr>
        <p:spPr>
          <a:xfrm>
            <a:off x="12813458" y="3499475"/>
            <a:ext cx="11049001" cy="9810830"/>
          </a:xfrm>
          <a:prstGeom prst="rect">
            <a:avLst/>
          </a:prstGeom>
        </p:spPr>
        <p:txBody>
          <a:bodyPr/>
          <a:lstStyle/>
          <a:p>
            <a:pPr/>
            <a:r>
              <a:t>Value added abstractions can be good</a:t>
            </a:r>
          </a:p>
          <a:p>
            <a:pPr/>
            <a:r>
              <a:t>Prophylactic repositories are bad</a:t>
            </a:r>
          </a:p>
          <a:p>
            <a:pPr/>
            <a:r>
              <a:t>Least common denominator usage</a:t>
            </a:r>
          </a:p>
          <a:p>
            <a:pPr/>
            <a:r>
              <a:t>Database chattiness</a:t>
            </a:r>
          </a:p>
          <a:p>
            <a:pPr/>
            <a:r>
              <a:t>Poor performance</a:t>
            </a:r>
          </a:p>
          <a:p>
            <a:pPr/>
            <a:r>
              <a:t>Cross entity operations</a:t>
            </a:r>
          </a:p>
          <a:p>
            <a:pPr/>
            <a:r>
              <a:t>What about testing?</a:t>
            </a:r>
          </a:p>
        </p:txBody>
      </p:sp>
      <p:pic>
        <p:nvPicPr>
          <p:cNvPr id="1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90896" y="3467100"/>
            <a:ext cx="6350001" cy="960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Integration tes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Integration tests</a:t>
            </a:r>
          </a:p>
        </p:txBody>
      </p:sp>
      <p:sp>
        <p:nvSpPr>
          <p:cNvPr id="175" name="Don’t have to hur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Don’t have to hurt</a:t>
            </a:r>
          </a:p>
        </p:txBody>
      </p:sp>
      <p:pic>
        <p:nvPicPr>
          <p:cNvPr id="176" name="banner.png" descr="bann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6946" y="1792440"/>
            <a:ext cx="18961101" cy="6375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“A” Low ceremony alternativ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“A” Low ceremony alternative</a:t>
            </a:r>
          </a:p>
        </p:txBody>
      </p:sp>
      <p:sp>
        <p:nvSpPr>
          <p:cNvPr id="179" name="Minimal abstraction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Minimal abstraction</a:t>
            </a:r>
          </a:p>
          <a:p>
            <a:pPr/>
            <a:r>
              <a:t>“A-Frame Architecture”</a:t>
            </a:r>
          </a:p>
          <a:p>
            <a:pPr/>
            <a:r>
              <a:t>Pure Functions</a:t>
            </a:r>
          </a:p>
          <a:p>
            <a:pPr/>
            <a:r>
              <a:t>Self-contained</a:t>
            </a:r>
          </a:p>
        </p:txBody>
      </p:sp>
      <p:pic>
        <p:nvPicPr>
          <p:cNvPr id="180" name="logo.png" descr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45465" y="3579717"/>
            <a:ext cx="8681664" cy="86816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3" name="Double-click to edi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2125" y="427384"/>
            <a:ext cx="22966483" cy="12861232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hank you!"/>
          <p:cNvSpPr txBox="1"/>
          <p:nvPr/>
        </p:nvSpPr>
        <p:spPr>
          <a:xfrm>
            <a:off x="1474197" y="1473040"/>
            <a:ext cx="7253264" cy="199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100">
                <a:solidFill>
                  <a:srgbClr val="FFFFFF"/>
                </a:solidFill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About 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About me</a:t>
            </a:r>
          </a:p>
        </p:txBody>
      </p:sp>
      <p:sp>
        <p:nvSpPr>
          <p:cNvPr id="123" name="25 years of software experienc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25 years of software experience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https://jeremydmiller.com</a:t>
            </a:r>
          </a:p>
          <a:p>
            <a:pPr/>
            <a:r>
              <a:t>Founder of JasperFx Software</a:t>
            </a:r>
          </a:p>
          <a:p>
            <a:pPr/>
            <a:r>
              <a:t>Long time OSS author (StructureMap, Lamar, Alba, Oakton)</a:t>
            </a:r>
          </a:p>
          <a:p>
            <a:pPr/>
            <a:r>
              <a:t>Primarily work with large, long running enterprise systems</a:t>
            </a:r>
          </a:p>
        </p:txBody>
      </p:sp>
      <p:pic>
        <p:nvPicPr>
          <p:cNvPr id="124" name="banner.png" descr="bann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24521" y="4302595"/>
            <a:ext cx="11511618" cy="45812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he “Critter stack”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“Critter stack”</a:t>
            </a:r>
          </a:p>
        </p:txBody>
      </p:sp>
      <p:pic>
        <p:nvPicPr>
          <p:cNvPr id="127" name="emblem.png" descr="emble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58565" y="3022438"/>
            <a:ext cx="6375401" cy="6375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1456" y="2086819"/>
            <a:ext cx="8496839" cy="8496839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Marten…"/>
          <p:cNvSpPr txBox="1"/>
          <p:nvPr/>
        </p:nvSpPr>
        <p:spPr>
          <a:xfrm>
            <a:off x="13241127" y="9808732"/>
            <a:ext cx="7610277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>
                <a:latin typeface="Gill Sans"/>
                <a:ea typeface="Gill Sans"/>
                <a:cs typeface="Gill Sans"/>
                <a:sym typeface="Gill Sans"/>
              </a:defRPr>
            </a:pPr>
            <a:r>
              <a:t>Marten</a:t>
            </a:r>
          </a:p>
          <a:p>
            <a:pPr/>
            <a:r>
              <a:t>Document DB &amp; Event Store </a:t>
            </a:r>
          </a:p>
          <a:p>
            <a:pPr/>
            <a:r>
              <a:t>on PostgreSQL</a:t>
            </a:r>
          </a:p>
        </p:txBody>
      </p:sp>
      <p:sp>
        <p:nvSpPr>
          <p:cNvPr id="130" name="Wolverine…"/>
          <p:cNvSpPr txBox="1"/>
          <p:nvPr/>
        </p:nvSpPr>
        <p:spPr>
          <a:xfrm>
            <a:off x="2070060" y="9808732"/>
            <a:ext cx="6779630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>
                <a:latin typeface="Gill Sans"/>
                <a:ea typeface="Gill Sans"/>
                <a:cs typeface="Gill Sans"/>
                <a:sym typeface="Gill Sans"/>
              </a:defRPr>
            </a:pPr>
            <a:r>
              <a:t>Wolverine</a:t>
            </a:r>
          </a:p>
          <a:p>
            <a:pPr/>
            <a:r>
              <a:t>Next Generation .NET </a:t>
            </a:r>
          </a:p>
          <a:p>
            <a:pPr/>
            <a:r>
              <a:t>Mediator and Message Bus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Big, long running codebases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Big, long running codebases</a:t>
            </a:r>
          </a:p>
          <a:p>
            <a:pPr/>
            <a:r>
              <a:t>What’s the problem?</a:t>
            </a:r>
          </a:p>
        </p:txBody>
      </p:sp>
      <p:sp>
        <p:nvSpPr>
          <p:cNvPr id="133" name="Code is hard to reason about…"/>
          <p:cNvSpPr txBox="1"/>
          <p:nvPr>
            <p:ph type="body" sz="half" idx="1"/>
          </p:nvPr>
        </p:nvSpPr>
        <p:spPr>
          <a:xfrm>
            <a:off x="673100" y="24257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Code is hard to reason about</a:t>
            </a:r>
          </a:p>
          <a:p>
            <a:pPr/>
            <a:r>
              <a:t>High friction when changing</a:t>
            </a:r>
          </a:p>
          <a:p>
            <a:pPr/>
            <a:r>
              <a:t>Challenging to upgrade</a:t>
            </a:r>
          </a:p>
          <a:p>
            <a:pPr/>
            <a:r>
              <a:t>Poor performance </a:t>
            </a:r>
          </a:p>
        </p:txBody>
      </p:sp>
      <p:pic>
        <p:nvPicPr>
          <p:cNvPr id="13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39533" y="3846723"/>
            <a:ext cx="12182534" cy="7309521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https://www.turing.com/blog/reduce-code-complexity-simplify-your-code/"/>
          <p:cNvSpPr txBox="1"/>
          <p:nvPr/>
        </p:nvSpPr>
        <p:spPr>
          <a:xfrm>
            <a:off x="11764467" y="11305811"/>
            <a:ext cx="7014444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900"/>
            </a:lvl1pPr>
          </a:lstStyle>
          <a:p>
            <a:pPr/>
            <a:r>
              <a:t>https://www.turing.com/blog/reduce-code-complexity-simplify-your-code/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27464" y="0"/>
            <a:ext cx="20329072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he usual suspec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usual suspects</a:t>
            </a:r>
          </a:p>
        </p:txBody>
      </p:sp>
      <p:sp>
        <p:nvSpPr>
          <p:cNvPr id="140" name="Clean Architecture…"/>
          <p:cNvSpPr txBox="1"/>
          <p:nvPr>
            <p:ph type="body" sz="half" idx="1"/>
          </p:nvPr>
        </p:nvSpPr>
        <p:spPr>
          <a:xfrm>
            <a:off x="673100" y="3835399"/>
            <a:ext cx="11042216" cy="8864601"/>
          </a:xfrm>
          <a:prstGeom prst="rect">
            <a:avLst/>
          </a:prstGeom>
        </p:spPr>
        <p:txBody>
          <a:bodyPr/>
          <a:lstStyle/>
          <a:p>
            <a:pPr marL="508254" indent="-508254" defTabSz="569594">
              <a:spcBef>
                <a:spcPts val="4400"/>
              </a:spcBef>
              <a:defRPr sz="4416"/>
            </a:pPr>
            <a:r>
              <a:t>Clean Architecture</a:t>
            </a:r>
          </a:p>
          <a:p>
            <a:pPr marL="508254" indent="-508254" defTabSz="569594">
              <a:spcBef>
                <a:spcPts val="4400"/>
              </a:spcBef>
              <a:defRPr sz="4416"/>
            </a:pPr>
            <a:r>
              <a:t>Onion Architecture</a:t>
            </a:r>
          </a:p>
          <a:p>
            <a:pPr marL="508254" indent="-508254" defTabSz="569594">
              <a:spcBef>
                <a:spcPts val="4400"/>
              </a:spcBef>
              <a:defRPr sz="4416"/>
            </a:pPr>
            <a:r>
              <a:t>iDesign</a:t>
            </a:r>
          </a:p>
          <a:p>
            <a:pPr marL="508254" indent="-508254" defTabSz="569594">
              <a:spcBef>
                <a:spcPts val="4400"/>
              </a:spcBef>
              <a:defRPr sz="4416"/>
            </a:pPr>
            <a:r>
              <a:t>Ports and Adapters</a:t>
            </a:r>
          </a:p>
          <a:p>
            <a:pPr marL="508254" indent="-508254" defTabSz="569594">
              <a:spcBef>
                <a:spcPts val="4400"/>
              </a:spcBef>
              <a:defRPr sz="4416"/>
            </a:pPr>
            <a:r>
              <a:t>Database Abstractions</a:t>
            </a:r>
          </a:p>
          <a:p>
            <a:pPr marL="508254" indent="-508254" defTabSz="569594">
              <a:spcBef>
                <a:spcPts val="4400"/>
              </a:spcBef>
              <a:defRPr sz="4416"/>
            </a:pPr>
            <a:r>
              <a:t>Anti Corruption Layers</a:t>
            </a:r>
          </a:p>
          <a:p>
            <a:pPr marL="508254" indent="-508254" defTabSz="569594">
              <a:spcBef>
                <a:spcPts val="4400"/>
              </a:spcBef>
              <a:defRPr sz="4416"/>
            </a:pPr>
            <a:r>
              <a:t>Prescriptive Coding Structures</a:t>
            </a:r>
          </a:p>
        </p:txBody>
      </p:sp>
      <p:pic>
        <p:nvPicPr>
          <p:cNvPr id="1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58812" y="3264774"/>
            <a:ext cx="13925775" cy="104443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Don’t throw the baby out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Don’t throw the baby out…</a:t>
            </a:r>
          </a:p>
        </p:txBody>
      </p:sp>
      <p:sp>
        <p:nvSpPr>
          <p:cNvPr id="144" name="with the bath water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with the bath water</a:t>
            </a:r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01682" y="231265"/>
            <a:ext cx="10761702" cy="90546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678" t="0" r="1678" b="0"/>
          <a:stretch>
            <a:fillRect/>
          </a:stretch>
        </p:blipFill>
        <p:spPr>
          <a:xfrm>
            <a:off x="14066225" y="3168054"/>
            <a:ext cx="8712201" cy="10199138"/>
          </a:xfrm>
          <a:prstGeom prst="rect">
            <a:avLst/>
          </a:prstGeom>
        </p:spPr>
      </p:pic>
      <p:sp>
        <p:nvSpPr>
          <p:cNvPr id="148" name="Layered 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Layered Architecture</a:t>
            </a:r>
          </a:p>
        </p:txBody>
      </p:sp>
      <p:sp>
        <p:nvSpPr>
          <p:cNvPr id="149" name="Separation of Concerns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Separation of Concerns</a:t>
            </a:r>
          </a:p>
          <a:p>
            <a:pPr/>
            <a:r>
              <a:t>Standardizes code organization</a:t>
            </a:r>
          </a:p>
          <a:p>
            <a:pPr/>
            <a:r>
              <a:t>Predictable rules </a:t>
            </a:r>
          </a:p>
          <a:p>
            <a:pPr/>
            <a:r>
              <a:t>Cognitive overhead</a:t>
            </a:r>
          </a:p>
          <a:p>
            <a:pPr/>
            <a:r>
              <a:t>Artifact bloat</a:t>
            </a:r>
          </a:p>
          <a:p>
            <a:pPr/>
            <a:r>
              <a:t>Naïve usage does not scale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rofile view of a red Ducati motorcycle" descr="Profile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678" r="0" b="2678"/>
          <a:stretch>
            <a:fillRect/>
          </a:stretch>
        </p:blipFill>
        <p:spPr>
          <a:xfrm>
            <a:off x="2463800" y="736600"/>
            <a:ext cx="19481800" cy="8242300"/>
          </a:xfrm>
          <a:prstGeom prst="rect">
            <a:avLst/>
          </a:prstGeom>
        </p:spPr>
      </p:pic>
      <p:sp>
        <p:nvSpPr>
          <p:cNvPr id="152" name="When Hexagonal architec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51205">
              <a:defRPr sz="9100"/>
            </a:lvl1pPr>
          </a:lstStyle>
          <a:p>
            <a:pPr/>
            <a:r>
              <a:t>When Hexagonal architectures</a:t>
            </a:r>
          </a:p>
        </p:txBody>
      </p:sp>
      <p:sp>
        <p:nvSpPr>
          <p:cNvPr id="153" name="Go off the rails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 off the rails!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